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HY견고딕" panose="02030600000101010101" pitchFamily="18" charset="-127"/>
      <p:regular r:id="rId15"/>
    </p:embeddedFont>
    <p:embeddedFont>
      <p:font typeface="YD윤고딕 360" panose="02020603020101020101" pitchFamily="18" charset="-127"/>
      <p:regular r:id="rId16"/>
    </p:embeddedFont>
    <p:embeddedFont>
      <p:font typeface="HY헤드라인M" panose="02030600000101010101" pitchFamily="18" charset="-127"/>
      <p:regular r:id="rId17"/>
    </p:embeddedFont>
    <p:embeddedFont>
      <p:font typeface="맑은 고딕" panose="020B0503020000020004" pitchFamily="50" charset="-127"/>
      <p:regular r:id="rId18"/>
      <p:bold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6" d="100"/>
          <a:sy n="106" d="100"/>
        </p:scale>
        <p:origin x="162" y="96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2024-07-12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2024. 07.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2024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</a:t>
            </a:r>
            <a:r>
              <a:rPr kumimoji="0" lang="en-US" altLang="ko-KR" sz="2600" b="1" kern="0" spc="100" dirty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888120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5685816"/>
            <a:ext cx="7775575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300" dirty="0">
                <a:latin typeface="+mn-ea"/>
                <a:ea typeface="+mn-ea"/>
              </a:rPr>
              <a:t>※ </a:t>
            </a:r>
            <a:r>
              <a:rPr lang="ko-KR" altLang="en-US" sz="1300" dirty="0">
                <a:latin typeface="+mn-ea"/>
                <a:ea typeface="+mn-ea"/>
              </a:rPr>
              <a:t>개별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외부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r>
              <a:rPr lang="ko-KR" altLang="en-US" sz="1300" dirty="0" err="1">
                <a:latin typeface="+mn-ea"/>
                <a:ea typeface="+mn-ea"/>
              </a:rPr>
              <a:t>인턴십</a:t>
            </a:r>
            <a:r>
              <a:rPr lang="ko-KR" altLang="en-US" sz="13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527301"/>
            <a:ext cx="8640762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3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3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300" kern="0" dirty="0">
                <a:ea typeface="맑은 고딕" panose="020B0503020000020004" pitchFamily="50" charset="-127"/>
              </a:rPr>
              <a:t> </a:t>
            </a:r>
            <a:endParaRPr lang="en-US" altLang="ko-KR" sz="13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▶ 우리대학 재학생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(2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)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으로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재학생 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u="sng" kern="0" dirty="0" err="1" smtClean="0">
                <a:latin typeface="+mn-lt"/>
                <a:ea typeface="맑은 고딕" panose="020B0503020000020004" pitchFamily="50" charset="-127"/>
              </a:rPr>
              <a:t>휴학생불가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 err="1" smtClean="0">
                <a:latin typeface="+mn-ea"/>
                <a:ea typeface="+mn-ea"/>
              </a:rPr>
              <a:t>초과학기생</a:t>
            </a:r>
            <a:r>
              <a:rPr lang="ko-KR" altLang="en-US" sz="1300" kern="0" dirty="0" smtClean="0">
                <a:latin typeface="+mn-ea"/>
                <a:ea typeface="+mn-ea"/>
              </a:rPr>
              <a:t> 가능하나</a:t>
            </a:r>
            <a:r>
              <a:rPr lang="en-US" altLang="ko-KR" sz="1300" kern="0" dirty="0" smtClean="0">
                <a:latin typeface="+mn-ea"/>
                <a:ea typeface="+mn-ea"/>
              </a:rPr>
              <a:t>, 3</a:t>
            </a:r>
            <a:r>
              <a:rPr lang="ko-KR" altLang="en-US" sz="1300" kern="0" dirty="0" smtClean="0">
                <a:latin typeface="+mn-ea"/>
                <a:ea typeface="+mn-ea"/>
              </a:rPr>
              <a:t>학점</a:t>
            </a:r>
            <a:r>
              <a:rPr lang="en-US" altLang="ko-KR" sz="1300" kern="0" dirty="0" smtClean="0">
                <a:latin typeface="+mn-ea"/>
                <a:ea typeface="+mn-ea"/>
              </a:rPr>
              <a:t>~6</a:t>
            </a:r>
            <a:r>
              <a:rPr lang="ko-KR" altLang="en-US" sz="1300" kern="0" dirty="0" smtClean="0">
                <a:latin typeface="+mn-ea"/>
                <a:ea typeface="+mn-ea"/>
              </a:rPr>
              <a:t>학점 부분 신청 불가</a:t>
            </a:r>
            <a:endParaRPr lang="en-US" altLang="ko-KR" sz="1300" b="1" kern="0" dirty="0" smtClean="0">
              <a:solidFill>
                <a:srgbClr val="0000FF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9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3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3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3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3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300" b="1" kern="0" dirty="0" smtClean="0">
                <a:latin typeface="+mj-ea"/>
                <a:ea typeface="+mj-ea"/>
              </a:rPr>
              <a:t>~ 2024</a:t>
            </a:r>
            <a:r>
              <a:rPr lang="ko-KR" altLang="en-US" sz="1300" b="1" kern="0" dirty="0" smtClean="0">
                <a:latin typeface="+mj-ea"/>
                <a:ea typeface="+mj-ea"/>
              </a:rPr>
              <a:t>년 </a:t>
            </a:r>
            <a:r>
              <a:rPr lang="en-US" altLang="ko-KR" sz="1300" b="1" kern="0" dirty="0">
                <a:latin typeface="+mj-ea"/>
                <a:ea typeface="+mj-ea"/>
              </a:rPr>
              <a:t>8</a:t>
            </a:r>
            <a:r>
              <a:rPr lang="ko-KR" altLang="en-US" sz="1300" b="1" kern="0" dirty="0" smtClean="0">
                <a:latin typeface="+mj-ea"/>
                <a:ea typeface="+mj-ea"/>
              </a:rPr>
              <a:t>월 </a:t>
            </a:r>
            <a:r>
              <a:rPr lang="en-US" altLang="ko-KR" sz="1300" b="1" kern="0" dirty="0">
                <a:latin typeface="+mj-ea"/>
                <a:ea typeface="+mj-ea"/>
              </a:rPr>
              <a:t>2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3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2802994"/>
            <a:ext cx="7632700" cy="5747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200" spc="-80" dirty="0">
                <a:latin typeface="+mn-ea"/>
                <a:ea typeface="+mn-ea"/>
              </a:rPr>
              <a:t>※ </a:t>
            </a:r>
            <a:r>
              <a:rPr lang="ko-KR" altLang="en-US" sz="1200" spc="-80" dirty="0">
                <a:latin typeface="+mn-ea"/>
                <a:ea typeface="+mn-ea"/>
              </a:rPr>
              <a:t>전공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또는 복수전공</a:t>
            </a:r>
            <a:r>
              <a:rPr lang="en-US" altLang="ko-KR" sz="1200" spc="-80" dirty="0">
                <a:latin typeface="+mn-ea"/>
                <a:ea typeface="+mn-ea"/>
              </a:rPr>
              <a:t>) </a:t>
            </a:r>
            <a:r>
              <a:rPr lang="ko-KR" altLang="en-US" sz="1200" spc="-80" dirty="0">
                <a:latin typeface="+mn-ea"/>
                <a:ea typeface="+mn-ea"/>
              </a:rPr>
              <a:t>전문으로만 신청 가능</a:t>
            </a:r>
            <a:r>
              <a:rPr lang="en-US" altLang="ko-KR" sz="1200" spc="-80" dirty="0">
                <a:latin typeface="+mn-ea"/>
                <a:ea typeface="+mn-ea"/>
              </a:rPr>
              <a:t>, </a:t>
            </a:r>
            <a:r>
              <a:rPr lang="ko-KR" altLang="en-US" sz="1200" spc="-80" dirty="0" err="1">
                <a:latin typeface="+mn-ea"/>
                <a:ea typeface="+mn-ea"/>
              </a:rPr>
              <a:t>이수구분</a:t>
            </a:r>
            <a:r>
              <a:rPr lang="ko-KR" altLang="en-US" sz="1200" spc="-80" dirty="0">
                <a:latin typeface="+mn-ea"/>
                <a:ea typeface="+mn-ea"/>
              </a:rPr>
              <a:t> 및 학점 혼합 신청 불가</a:t>
            </a:r>
          </a:p>
          <a:p>
            <a:pPr latinLnBrk="1">
              <a:lnSpc>
                <a:spcPts val="2000"/>
              </a:lnSpc>
              <a:defRPr/>
            </a:pPr>
            <a:r>
              <a:rPr lang="ko-KR" altLang="en-US" sz="1200" spc="-80" dirty="0">
                <a:latin typeface="+mn-ea"/>
                <a:ea typeface="+mn-ea"/>
              </a:rPr>
              <a:t>   </a:t>
            </a:r>
            <a:r>
              <a:rPr lang="ko-KR" altLang="en-US" sz="1200" spc="-80" dirty="0" smtClean="0">
                <a:latin typeface="+mn-ea"/>
                <a:ea typeface="+mn-ea"/>
              </a:rPr>
              <a:t>예</a:t>
            </a:r>
            <a:r>
              <a:rPr lang="en-US" altLang="ko-KR" sz="1200" spc="-80" dirty="0" smtClean="0">
                <a:latin typeface="+mn-ea"/>
                <a:ea typeface="+mn-ea"/>
              </a:rPr>
              <a:t>)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9 </a:t>
            </a:r>
            <a:r>
              <a:rPr lang="ko-KR" altLang="en-US" sz="1200" spc="-80" dirty="0">
                <a:latin typeface="+mn-ea"/>
                <a:ea typeface="+mn-ea"/>
              </a:rPr>
              <a:t>또는 복수전공 전문 </a:t>
            </a:r>
            <a:r>
              <a:rPr lang="en-US" altLang="ko-KR" sz="1200" spc="-80" dirty="0">
                <a:latin typeface="+mn-ea"/>
                <a:ea typeface="+mn-ea"/>
              </a:rPr>
              <a:t>9</a:t>
            </a:r>
            <a:r>
              <a:rPr lang="ko-KR" altLang="en-US" sz="1200" spc="-80" dirty="0">
                <a:latin typeface="+mn-ea"/>
                <a:ea typeface="+mn-ea"/>
              </a:rPr>
              <a:t> 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>
                <a:latin typeface="+mn-ea"/>
                <a:ea typeface="+mn-ea"/>
              </a:rPr>
              <a:t>가능</a:t>
            </a:r>
            <a:r>
              <a:rPr lang="en-US" altLang="ko-KR" sz="1200" spc="-80" dirty="0">
                <a:latin typeface="+mn-ea"/>
                <a:ea typeface="+mn-ea"/>
              </a:rPr>
              <a:t>),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6 + </a:t>
            </a:r>
            <a:r>
              <a:rPr lang="ko-KR" altLang="en-US" sz="1200" spc="-80" dirty="0">
                <a:latin typeface="+mn-ea"/>
                <a:ea typeface="+mn-ea"/>
              </a:rPr>
              <a:t>복수전공 전문 </a:t>
            </a:r>
            <a:r>
              <a:rPr lang="en-US" altLang="ko-KR" sz="1200" spc="-80" dirty="0">
                <a:latin typeface="+mn-ea"/>
                <a:ea typeface="+mn-ea"/>
              </a:rPr>
              <a:t>3 (</a:t>
            </a:r>
            <a:r>
              <a:rPr lang="ko-KR" altLang="en-US" sz="1200" spc="-80" dirty="0">
                <a:latin typeface="+mn-ea"/>
                <a:ea typeface="+mn-ea"/>
              </a:rPr>
              <a:t>불가</a:t>
            </a:r>
            <a:r>
              <a:rPr lang="en-US" altLang="ko-KR" sz="1200" spc="-80" dirty="0" smtClean="0">
                <a:latin typeface="+mn-ea"/>
                <a:ea typeface="+mn-ea"/>
              </a:rPr>
              <a:t>)</a:t>
            </a:r>
            <a:endParaRPr lang="ko-KR" altLang="en-US" sz="1200" spc="-80" dirty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24631"/>
              </p:ext>
            </p:extLst>
          </p:nvPr>
        </p:nvGraphicFramePr>
        <p:xfrm>
          <a:off x="289337" y="1296887"/>
          <a:ext cx="8434224" cy="1525272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0446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2024.9.2</a:t>
            </a:r>
            <a:r>
              <a:rPr lang="en-US" altLang="ko-KR" sz="1300" b="1" kern="0" dirty="0" smtClean="0">
                <a:latin typeface="+mn-ea"/>
                <a:ea typeface="+mn-ea"/>
              </a:rPr>
              <a:t>.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불가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ea"/>
                <a:ea typeface="+mn-ea"/>
              </a:rPr>
              <a:t>     -</a:t>
            </a:r>
            <a:r>
              <a:rPr lang="ko-KR" altLang="en-US" sz="1300" kern="0" dirty="0">
                <a:latin typeface="+mn-ea"/>
                <a:ea typeface="+mn-ea"/>
              </a:rPr>
              <a:t> </a:t>
            </a:r>
            <a:r>
              <a:rPr lang="ko-KR" altLang="en-US" sz="1300" kern="0" dirty="0" smtClean="0">
                <a:latin typeface="+mn-ea"/>
                <a:ea typeface="+mn-ea"/>
              </a:rPr>
              <a:t>사이버강의 </a:t>
            </a:r>
            <a:r>
              <a:rPr lang="en-US" altLang="ko-KR" sz="1300" kern="0" dirty="0" smtClean="0">
                <a:latin typeface="+mn-ea"/>
                <a:ea typeface="+mn-ea"/>
              </a:rPr>
              <a:t>6</a:t>
            </a:r>
            <a:r>
              <a:rPr lang="ko-KR" altLang="en-US" sz="1300" kern="0" dirty="0" smtClean="0">
                <a:latin typeface="+mn-ea"/>
                <a:ea typeface="+mn-ea"/>
              </a:rPr>
              <a:t>학점 한도 이내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  (</a:t>
            </a:r>
            <a:r>
              <a:rPr lang="ko-KR" altLang="en-US" sz="1300" kern="0" dirty="0" smtClean="0">
                <a:latin typeface="+mn-ea"/>
                <a:ea typeface="+mn-ea"/>
              </a:rPr>
              <a:t>단</a:t>
            </a:r>
            <a:r>
              <a:rPr lang="en-US" altLang="ko-KR" sz="1300" kern="0" dirty="0" smtClean="0">
                <a:latin typeface="+mn-ea"/>
                <a:ea typeface="+mn-ea"/>
              </a:rPr>
              <a:t>, </a:t>
            </a:r>
            <a:r>
              <a:rPr lang="ko-KR" altLang="en-US" sz="1300" kern="0" dirty="0" err="1" smtClean="0">
                <a:latin typeface="+mn-ea"/>
                <a:ea typeface="+mn-ea"/>
              </a:rPr>
              <a:t>웹엑스</a:t>
            </a:r>
            <a:r>
              <a:rPr lang="ko-KR" altLang="en-US" sz="1300" kern="0" dirty="0" smtClean="0">
                <a:latin typeface="+mn-ea"/>
                <a:ea typeface="+mn-ea"/>
              </a:rPr>
              <a:t> 수업이 아닌 </a:t>
            </a:r>
            <a:r>
              <a:rPr lang="ko-KR" altLang="en-US" sz="1300" kern="0" dirty="0" err="1" smtClean="0">
                <a:latin typeface="+mn-ea"/>
                <a:ea typeface="+mn-ea"/>
              </a:rPr>
              <a:t>과목코드가</a:t>
            </a:r>
            <a:r>
              <a:rPr lang="ko-KR" altLang="en-US" sz="1300" kern="0" dirty="0" smtClean="0">
                <a:latin typeface="+mn-ea"/>
                <a:ea typeface="+mn-ea"/>
              </a:rPr>
              <a:t> 사이버강의인 경우에만 인정</a:t>
            </a:r>
            <a:r>
              <a:rPr lang="en-US" altLang="ko-KR" sz="13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err="1" smtClean="0">
                <a:latin typeface="+mn-ea"/>
                <a:ea typeface="+mn-ea"/>
              </a:rPr>
              <a:t>야간강의</a:t>
            </a:r>
            <a:r>
              <a:rPr lang="ko-KR" altLang="en-US" sz="1300" kern="0" dirty="0" smtClean="0">
                <a:latin typeface="+mn-ea"/>
                <a:ea typeface="+mn-ea"/>
              </a:rPr>
              <a:t> 및 학점교류 불가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무단 수강 시 모든 과목 </a:t>
            </a:r>
            <a:r>
              <a:rPr lang="en-US" altLang="ko-KR" sz="1300" kern="0" dirty="0" smtClean="0">
                <a:latin typeface="+mn-ea"/>
                <a:ea typeface="+mn-ea"/>
              </a:rPr>
              <a:t>F</a:t>
            </a:r>
            <a:r>
              <a:rPr lang="ko-KR" altLang="en-US" sz="1300" kern="0" dirty="0" smtClean="0">
                <a:latin typeface="+mn-ea"/>
                <a:ea typeface="+mn-ea"/>
              </a:rPr>
              <a:t>학점 처리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출석하지 않는 봉사활동 등의 과목은 출석이 야간</a:t>
            </a:r>
            <a:r>
              <a:rPr lang="en-US" altLang="ko-KR" sz="1300" kern="0" dirty="0" smtClean="0">
                <a:latin typeface="+mn-ea"/>
                <a:ea typeface="+mn-ea"/>
              </a:rPr>
              <a:t>/</a:t>
            </a:r>
            <a:r>
              <a:rPr lang="ko-KR" altLang="en-US" sz="1300" kern="0" dirty="0" smtClean="0">
                <a:latin typeface="+mn-ea"/>
                <a:ea typeface="+mn-ea"/>
              </a:rPr>
              <a:t>주말인 경우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 smtClean="0">
                <a:latin typeface="+mn-ea"/>
                <a:ea typeface="+mn-ea"/>
              </a:rPr>
              <a:t>    -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일학습병행</a:t>
            </a:r>
            <a:r>
              <a:rPr lang="en-US" altLang="ko-KR" sz="1300" b="1" kern="0" dirty="0" smtClean="0">
                <a:latin typeface="+mn-ea"/>
                <a:ea typeface="+mn-ea"/>
              </a:rPr>
              <a:t>: </a:t>
            </a:r>
            <a:r>
              <a:rPr lang="ko-KR" altLang="en-US" sz="1300" b="1" kern="0" dirty="0" smtClean="0">
                <a:latin typeface="+mn-ea"/>
                <a:ea typeface="+mn-ea"/>
              </a:rPr>
              <a:t>훈련과정 개발 기준에 따라 일반 교과목 동시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242675"/>
              </p:ext>
            </p:extLst>
          </p:nvPr>
        </p:nvGraphicFramePr>
        <p:xfrm>
          <a:off x="643731" y="5409540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 + 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교수평가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551805"/>
              </p:ext>
            </p:extLst>
          </p:nvPr>
        </p:nvGraphicFramePr>
        <p:xfrm>
          <a:off x="198438" y="930029"/>
          <a:ext cx="8694042" cy="5556336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60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(2024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2,060,740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09.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12. 31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80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(16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9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480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12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640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763288"/>
              </p:ext>
            </p:extLst>
          </p:nvPr>
        </p:nvGraphicFramePr>
        <p:xfrm>
          <a:off x="251520" y="958387"/>
          <a:ext cx="8640961" cy="5220591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2024.08.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中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35371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10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(2024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2,060,740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056828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신청 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902597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2024.08.02.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2024.08.09.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2024.08.14.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2024.08.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中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2024.08.12.~08.14.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2024.08.21.~08.23.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2024.08.23.~08.26.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2024.09.02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2025.01.03.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2025.01.15.~01.17.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2025.01.22.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2025.01.22.~01.23.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2025.2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</a:t>
            </a:r>
            <a:r>
              <a:rPr lang="en-US" altLang="ko-KR" sz="1200" kern="0" dirty="0" smtClean="0">
                <a:latin typeface="+mn-ea"/>
                <a:ea typeface="+mn-ea"/>
              </a:rPr>
              <a:t>2024.08. </a:t>
            </a:r>
            <a:r>
              <a:rPr lang="ko-KR" altLang="en-US" sz="1200" kern="0" dirty="0" smtClean="0">
                <a:latin typeface="+mn-ea"/>
                <a:ea typeface="+mn-ea"/>
              </a:rPr>
              <a:t>中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2025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수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</a:t>
            </a:r>
            <a:r>
              <a:rPr lang="ko-KR" altLang="en-US" sz="1200" kern="0" spc="-10" dirty="0" err="1" smtClean="0">
                <a:latin typeface="+mj-ea"/>
                <a:ea typeface="+mj-ea"/>
              </a:rPr>
              <a:t>기업평가표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2025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금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47475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2025.1.1.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기업평가표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2025.1.3.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15393</TotalTime>
  <Words>1578</Words>
  <Application>Microsoft Office PowerPoint</Application>
  <PresentationFormat>화면 슬라이드 쇼(4:3)</PresentationFormat>
  <Paragraphs>275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나눔스퀘어OTF Regular</vt:lpstr>
      <vt:lpstr>Times New Roman</vt:lpstr>
      <vt:lpstr>HY견고딕</vt:lpstr>
      <vt:lpstr>YD윤고딕 360</vt:lpstr>
      <vt:lpstr>굴림</vt:lpstr>
      <vt:lpstr>HY헤드라인M</vt:lpstr>
      <vt:lpstr>맑은 고딕</vt:lpstr>
      <vt:lpstr>나눔스퀘어OTF Bold</vt:lpstr>
      <vt:lpstr>Wingdings</vt:lpstr>
      <vt:lpstr>Arial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833</cp:revision>
  <cp:lastPrinted>2019-01-21T05:14:14Z</cp:lastPrinted>
  <dcterms:created xsi:type="dcterms:W3CDTF">2013-05-26T23:55:20Z</dcterms:created>
  <dcterms:modified xsi:type="dcterms:W3CDTF">2024-07-12T02:37:34Z</dcterms:modified>
</cp:coreProperties>
</file>